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 Thin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Amatic SC"/>
      <p:regular r:id="rId31"/>
      <p:bold r:id="rId32"/>
    </p:embeddedFont>
    <p:embeddedFont>
      <p:font typeface="Inconsolata"/>
      <p:regular r:id="rId33"/>
      <p:bold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maticSC-regular.fntdata"/><Relationship Id="rId30" Type="http://schemas.openxmlformats.org/officeDocument/2006/relationships/font" Target="fonts/Roboto-boldItalic.fntdata"/><Relationship Id="rId33" Type="http://schemas.openxmlformats.org/officeDocument/2006/relationships/font" Target="fonts/Inconsolata-regular.fntdata"/><Relationship Id="rId32" Type="http://schemas.openxmlformats.org/officeDocument/2006/relationships/font" Target="fonts/AmaticSC-bold.fntdata"/><Relationship Id="rId35" Type="http://schemas.openxmlformats.org/officeDocument/2006/relationships/font" Target="fonts/RobotoLight-regular.fntdata"/><Relationship Id="rId34" Type="http://schemas.openxmlformats.org/officeDocument/2006/relationships/font" Target="fonts/Inconsolata-bold.fntdata"/><Relationship Id="rId37" Type="http://schemas.openxmlformats.org/officeDocument/2006/relationships/font" Target="fonts/RobotoLight-italic.fntdata"/><Relationship Id="rId36" Type="http://schemas.openxmlformats.org/officeDocument/2006/relationships/font" Target="fonts/RobotoLight-bold.fntdata"/><Relationship Id="rId38" Type="http://schemas.openxmlformats.org/officeDocument/2006/relationships/font" Target="fonts/RobotoLight-boldItalic.fntdata"/><Relationship Id="rId20" Type="http://schemas.openxmlformats.org/officeDocument/2006/relationships/font" Target="fonts/RobotoThin-bold.fntdata"/><Relationship Id="rId22" Type="http://schemas.openxmlformats.org/officeDocument/2006/relationships/font" Target="fonts/RobotoThin-boldItalic.fntdata"/><Relationship Id="rId21" Type="http://schemas.openxmlformats.org/officeDocument/2006/relationships/font" Target="fonts/RobotoThin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29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Thin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80f0dd0a7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80f0dd0a7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98d5ab8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98d5ab8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584fa64c5f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584fa64c5f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84fa64c5f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84fa64c5f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84fa64c5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84fa64c5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84fa64c5f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84fa64c5f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3a668c87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3a668c87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9cc2d98f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9cc2d98f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84fa64c5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84fa64c5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4c4c7b0efd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4c4c7b0efd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598d5ab8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598d5ab8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4fa64c5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84fa64c5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0bf0c60d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0bf0c60d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84fa64c5f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84fa64c5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84.png"/><Relationship Id="rId4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46.png"/><Relationship Id="rId5" Type="http://schemas.openxmlformats.org/officeDocument/2006/relationships/image" Target="../media/image3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66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82.png"/><Relationship Id="rId6" Type="http://schemas.openxmlformats.org/officeDocument/2006/relationships/image" Target="../media/image65.png"/><Relationship Id="rId7" Type="http://schemas.openxmlformats.org/officeDocument/2006/relationships/image" Target="../media/image6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72.png"/><Relationship Id="rId6" Type="http://schemas.openxmlformats.org/officeDocument/2006/relationships/image" Target="../media/image64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75.png"/><Relationship Id="rId4" Type="http://schemas.openxmlformats.org/officeDocument/2006/relationships/image" Target="../media/image90.png"/><Relationship Id="rId5" Type="http://schemas.openxmlformats.org/officeDocument/2006/relationships/image" Target="../media/image70.png"/><Relationship Id="rId6" Type="http://schemas.openxmlformats.org/officeDocument/2006/relationships/image" Target="../media/image7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71.png"/><Relationship Id="rId6" Type="http://schemas.openxmlformats.org/officeDocument/2006/relationships/image" Target="../media/image9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9" Type="http://schemas.openxmlformats.org/officeDocument/2006/relationships/image" Target="../media/image86.png"/><Relationship Id="rId5" Type="http://schemas.openxmlformats.org/officeDocument/2006/relationships/image" Target="../media/image76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87.png"/><Relationship Id="rId4" Type="http://schemas.openxmlformats.org/officeDocument/2006/relationships/image" Target="../media/image94.png"/><Relationship Id="rId9" Type="http://schemas.openxmlformats.org/officeDocument/2006/relationships/image" Target="../media/image88.png"/><Relationship Id="rId5" Type="http://schemas.openxmlformats.org/officeDocument/2006/relationships/image" Target="../media/image91.png"/><Relationship Id="rId6" Type="http://schemas.openxmlformats.org/officeDocument/2006/relationships/image" Target="../media/image107.png"/><Relationship Id="rId7" Type="http://schemas.openxmlformats.org/officeDocument/2006/relationships/image" Target="../media/image92.png"/><Relationship Id="rId8" Type="http://schemas.openxmlformats.org/officeDocument/2006/relationships/image" Target="../media/image8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0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9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105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799"/>
            <a:ext cx="23715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105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799"/>
            <a:ext cx="23715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071"/>
            <a:ext cx="2428500" cy="105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095"/>
            <a:ext cx="23715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0" name="Google Shape;57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2" name="Google Shape;572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3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 txBox="1"/>
          <p:nvPr>
            <p:ph idx="3" type="subTitle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33"/>
          <p:cNvSpPr txBox="1"/>
          <p:nvPr>
            <p:ph idx="4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9" name="Google Shape;579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1846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6751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6" name="Google Shape;676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9" name="Google Shape;679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9" name="Google Shape;68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9" name="Google Shape;699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1" name="Google Shape;70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4" name="Google Shape;704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2" name="Google Shape;712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4" name="Google Shape;714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4" name="Google Shape;724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5" name="Google Shape;725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6" name="Google Shape;726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8" name="Google Shape;728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9" name="Google Shape;729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6" name="Google Shape;736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7" name="Google Shape;737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9" name="Google Shape;739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9" name="Google Shape;74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0" name="Google Shape;750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1" name="Google Shape;75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3" name="Google Shape;753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4" name="Google Shape;754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0" name="Google Shape;760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4" name="Google Shape;764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4" name="Google Shape;774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6" name="Google Shape;77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1" name="Google Shape;78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1" name="Google Shape;79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2" name="Google Shape;8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4" name="Google Shape;8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9" name="Google Shape;81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0" name="Google Shape;83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1" name="Google Shape;83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2" name="Google Shape;83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7" name="Google Shape;837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7" name="Google Shape;847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7" name="Google Shape;857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8" name="Google Shape;858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9" name="Google Shape;859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/>
          <p:nvPr/>
        </p:nvSpPr>
        <p:spPr>
          <a:xfrm>
            <a:off x="1045200" y="2065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5"/>
          <p:cNvSpPr txBox="1"/>
          <p:nvPr>
            <p:ph idx="3" type="subTitle"/>
          </p:nvPr>
        </p:nvSpPr>
        <p:spPr>
          <a:xfrm>
            <a:off x="250" y="2078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45"/>
          <p:cNvSpPr/>
          <p:nvPr/>
        </p:nvSpPr>
        <p:spPr>
          <a:xfrm>
            <a:off x="1045075" y="2588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45"/>
          <p:cNvSpPr txBox="1"/>
          <p:nvPr>
            <p:ph idx="4" type="subTitle"/>
          </p:nvPr>
        </p:nvSpPr>
        <p:spPr>
          <a:xfrm>
            <a:off x="0" y="2602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45"/>
          <p:cNvSpPr/>
          <p:nvPr/>
        </p:nvSpPr>
        <p:spPr>
          <a:xfrm>
            <a:off x="1045075" y="3111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45"/>
          <p:cNvSpPr txBox="1"/>
          <p:nvPr>
            <p:ph idx="5" type="subTitle"/>
          </p:nvPr>
        </p:nvSpPr>
        <p:spPr>
          <a:xfrm>
            <a:off x="-250" y="3124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100" y="3633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6" type="subTitle"/>
          </p:nvPr>
        </p:nvSpPr>
        <p:spPr>
          <a:xfrm>
            <a:off x="0" y="3647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100" y="4156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7" type="subTitle"/>
          </p:nvPr>
        </p:nvSpPr>
        <p:spPr>
          <a:xfrm>
            <a:off x="-50" y="4169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1" name="Google Shape;871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090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2586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3136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3658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5"/>
          <p:cNvPicPr preferRelativeResize="0"/>
          <p:nvPr/>
        </p:nvPicPr>
        <p:blipFill rotWithShape="1">
          <a:blip r:embed="rId6">
            <a:alphaModFix/>
          </a:blip>
          <a:srcRect b="1616" l="0" r="0" t="1616"/>
          <a:stretch/>
        </p:blipFill>
        <p:spPr>
          <a:xfrm>
            <a:off x="429768" y="417576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9" name="Google Shape;87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1" name="Google Shape;88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1" name="Google Shape;89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9" name="Google Shape;89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10" name="Google Shape;91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12" name="Google Shape;91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3" name="Google Shape;91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30" name="Google Shape;93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41" name="Google Shape;94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2" name="Google Shape;94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3" name="Google Shape;94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4" name="Google Shape;94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1" name="Google Shape;95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3" name="Google Shape;95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61" name="Google Shape;96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72" name="Google Shape;97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3" name="Google Shape;97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4" name="Google Shape;97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5" name="Google Shape;97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2" name="Google Shape;99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4" name="Google Shape;100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5" name="Google Shape;10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7" name="Google Shape;100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1" name="Google Shape;101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13" name="Google Shape;10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7" name="Google Shape;101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2" name="Google Shape;102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3" name="Google Shape;102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7" name="Google Shape;102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9" name="Google Shape;102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0" name="Google Shape;103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6" name="Google Shape;103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7" name="Google Shape;103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43" name="Google Shape;104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47" name="Google Shape;104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9.2</a:t>
            </a:r>
            <a:endParaRPr/>
          </a:p>
        </p:txBody>
      </p:sp>
      <p:sp>
        <p:nvSpPr>
          <p:cNvPr id="1053" name="Google Shape;1053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Advanced SQL Queries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Subqueries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2" name="Google Shape;1132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subquery is nested inside a larger query. Subqueries occur in: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3" name="Google Shape;113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7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21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statement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67"/>
          <p:cNvSpPr/>
          <p:nvPr/>
        </p:nvSpPr>
        <p:spPr>
          <a:xfrm>
            <a:off x="1352550" y="2307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7"/>
          <p:cNvSpPr/>
          <p:nvPr/>
        </p:nvSpPr>
        <p:spPr>
          <a:xfrm>
            <a:off x="1352550" y="3226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7"/>
          <p:cNvSpPr txBox="1"/>
          <p:nvPr>
            <p:ph idx="2" type="subTitle"/>
          </p:nvPr>
        </p:nvSpPr>
        <p:spPr>
          <a:xfrm>
            <a:off x="-12225" y="2309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21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FROM</a:t>
            </a: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clause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67"/>
          <p:cNvSpPr txBox="1"/>
          <p:nvPr>
            <p:ph idx="3" type="subTitle"/>
          </p:nvPr>
        </p:nvSpPr>
        <p:spPr>
          <a:xfrm>
            <a:off x="0" y="32286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21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clause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1" name="Google Shape;1141;p6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303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6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2085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Views</a:t>
            </a:r>
            <a:endParaRPr/>
          </a:p>
        </p:txBody>
      </p:sp>
      <p:sp>
        <p:nvSpPr>
          <p:cNvPr id="1154" name="Google Shape;1154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5" name="Google Shape;115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Views</a:t>
            </a:r>
            <a:endParaRPr/>
          </a:p>
        </p:txBody>
      </p:sp>
      <p:sp>
        <p:nvSpPr>
          <p:cNvPr id="1161" name="Google Shape;1161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2" name="Google Shape;1162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70"/>
          <p:cNvSpPr txBox="1"/>
          <p:nvPr>
            <p:ph idx="2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b="1" lang="en">
                <a:solidFill>
                  <a:schemeClr val="dk1"/>
                </a:solidFill>
              </a:rPr>
              <a:t>view</a:t>
            </a:r>
            <a:r>
              <a:rPr lang="en">
                <a:solidFill>
                  <a:schemeClr val="dk1"/>
                </a:solidFill>
              </a:rPr>
              <a:t> in SQL is a virtual table. It is not part of the schema, but it has rows and columns.</a:t>
            </a:r>
            <a:endParaRPr/>
          </a:p>
        </p:txBody>
      </p:sp>
      <p:sp>
        <p:nvSpPr>
          <p:cNvPr id="1164" name="Google Shape;1164;p70"/>
          <p:cNvSpPr txBox="1"/>
          <p:nvPr>
            <p:ph idx="4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Views are created from a single table, multiple tables, or another view.​</a:t>
            </a:r>
            <a:endParaRPr/>
          </a:p>
        </p:txBody>
      </p:sp>
      <p:sp>
        <p:nvSpPr>
          <p:cNvPr id="1165" name="Google Shape;1165;p70"/>
          <p:cNvSpPr txBox="1"/>
          <p:nvPr>
            <p:ph idx="3" type="subTitle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Views are created by using the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CREATE VIEW</a:t>
            </a:r>
            <a:r>
              <a:rPr lang="en">
                <a:solidFill>
                  <a:schemeClr val="dk1"/>
                </a:solidFill>
              </a:rPr>
              <a:t> statement.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Learning Outcomes</a:t>
            </a:r>
            <a:endParaRPr/>
          </a:p>
        </p:txBody>
      </p:sp>
      <p:sp>
        <p:nvSpPr>
          <p:cNvPr id="1059" name="Google Shape;1059;p59"/>
          <p:cNvSpPr txBox="1"/>
          <p:nvPr>
            <p:ph idx="1" type="subTitle"/>
          </p:nvPr>
        </p:nvSpPr>
        <p:spPr>
          <a:xfrm>
            <a:off x="0" y="675975"/>
            <a:ext cx="9410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the end of this unit, you will be able to: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9"/>
          <p:cNvSpPr txBox="1"/>
          <p:nvPr>
            <p:ph idx="3" type="subTitle"/>
          </p:nvPr>
        </p:nvSpPr>
        <p:spPr>
          <a:xfrm>
            <a:off x="724275" y="1937825"/>
            <a:ext cx="2530200" cy="902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aggregate queries.</a:t>
            </a:r>
            <a:endParaRPr/>
          </a:p>
        </p:txBody>
      </p:sp>
      <p:sp>
        <p:nvSpPr>
          <p:cNvPr id="1062" name="Google Shape;1062;p59"/>
          <p:cNvSpPr txBox="1"/>
          <p:nvPr>
            <p:ph idx="4" type="subTitle"/>
          </p:nvPr>
        </p:nvSpPr>
        <p:spPr>
          <a:xfrm>
            <a:off x="3496050" y="1937829"/>
            <a:ext cx="2371500" cy="902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subqueries for further data exploration.</a:t>
            </a:r>
            <a:endParaRPr/>
          </a:p>
        </p:txBody>
      </p:sp>
      <p:sp>
        <p:nvSpPr>
          <p:cNvPr id="1063" name="Google Shape;1063;p59"/>
          <p:cNvSpPr txBox="1"/>
          <p:nvPr>
            <p:ph idx="5" type="subTitle"/>
          </p:nvPr>
        </p:nvSpPr>
        <p:spPr>
          <a:xfrm>
            <a:off x="6401175" y="1938075"/>
            <a:ext cx="2588700" cy="902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views from tables.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6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Data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 Functions</a:t>
            </a:r>
            <a:endParaRPr/>
          </a:p>
        </p:txBody>
      </p:sp>
      <p:sp>
        <p:nvSpPr>
          <p:cNvPr id="1075" name="Google Shape;1075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Aggregate Functions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2" name="Google Shape;1082;p62"/>
          <p:cNvSpPr txBox="1"/>
          <p:nvPr>
            <p:ph idx="1" type="subTitle"/>
          </p:nvPr>
        </p:nvSpPr>
        <p:spPr>
          <a:xfrm>
            <a:off x="0" y="675975"/>
            <a:ext cx="9144000" cy="1076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Aggregate functions allow you to perform a calculation on a set of values to return a single value.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most commonly used aggregate functions are: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3" name="Google Shape;1083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62"/>
          <p:cNvSpPr txBox="1"/>
          <p:nvPr>
            <p:ph idx="3" type="subTitle"/>
          </p:nvPr>
        </p:nvSpPr>
        <p:spPr>
          <a:xfrm>
            <a:off x="250" y="2078950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AVG</a:t>
            </a:r>
            <a:r>
              <a:rPr lang="en" sz="1500">
                <a:solidFill>
                  <a:schemeClr val="dk1"/>
                </a:solidFill>
              </a:rPr>
              <a:t>: calculates the average of a set values</a:t>
            </a:r>
            <a:endParaRPr/>
          </a:p>
        </p:txBody>
      </p:sp>
      <p:sp>
        <p:nvSpPr>
          <p:cNvPr id="1085" name="Google Shape;1085;p62"/>
          <p:cNvSpPr txBox="1"/>
          <p:nvPr>
            <p:ph idx="4" type="subTitle"/>
          </p:nvPr>
        </p:nvSpPr>
        <p:spPr>
          <a:xfrm>
            <a:off x="0" y="260210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COUNT</a:t>
            </a:r>
            <a:r>
              <a:rPr lang="en" sz="1500">
                <a:solidFill>
                  <a:schemeClr val="dk1"/>
                </a:solidFill>
              </a:rPr>
              <a:t>: counts the rows in a specific table or view​</a:t>
            </a:r>
            <a:endParaRPr/>
          </a:p>
        </p:txBody>
      </p:sp>
      <p:sp>
        <p:nvSpPr>
          <p:cNvPr id="1086" name="Google Shape;1086;p62"/>
          <p:cNvSpPr txBox="1"/>
          <p:nvPr>
            <p:ph idx="5" type="subTitle"/>
          </p:nvPr>
        </p:nvSpPr>
        <p:spPr>
          <a:xfrm>
            <a:off x="-250" y="31247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MIN</a:t>
            </a:r>
            <a:r>
              <a:rPr lang="en" sz="1500">
                <a:solidFill>
                  <a:schemeClr val="dk1"/>
                </a:solidFill>
              </a:rPr>
              <a:t>: returns the minimum value in a set of values​</a:t>
            </a:r>
            <a:endParaRPr/>
          </a:p>
        </p:txBody>
      </p:sp>
      <p:sp>
        <p:nvSpPr>
          <p:cNvPr id="1087" name="Google Shape;1087;p62"/>
          <p:cNvSpPr txBox="1"/>
          <p:nvPr>
            <p:ph idx="6" type="subTitle"/>
          </p:nvPr>
        </p:nvSpPr>
        <p:spPr>
          <a:xfrm>
            <a:off x="0" y="364735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MAX</a:t>
            </a:r>
            <a:r>
              <a:rPr lang="en" sz="1500">
                <a:solidFill>
                  <a:schemeClr val="dk1"/>
                </a:solidFill>
              </a:rPr>
              <a:t>: returns the maximum value in a set of values​</a:t>
            </a:r>
            <a:endParaRPr/>
          </a:p>
        </p:txBody>
      </p:sp>
      <p:sp>
        <p:nvSpPr>
          <p:cNvPr id="1088" name="Google Shape;1088;p62"/>
          <p:cNvSpPr txBox="1"/>
          <p:nvPr>
            <p:ph idx="7" type="subTitle"/>
          </p:nvPr>
        </p:nvSpPr>
        <p:spPr>
          <a:xfrm>
            <a:off x="-50" y="4169975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SUM</a:t>
            </a:r>
            <a:r>
              <a:rPr lang="en" sz="1500">
                <a:solidFill>
                  <a:schemeClr val="dk1"/>
                </a:solidFill>
              </a:rPr>
              <a:t>: calculates the sum of a set of values​</a:t>
            </a:r>
            <a:endParaRPr/>
          </a:p>
        </p:txBody>
      </p:sp>
      <p:sp>
        <p:nvSpPr>
          <p:cNvPr id="1089" name="Google Shape;1089;p62"/>
          <p:cNvSpPr txBox="1"/>
          <p:nvPr/>
        </p:nvSpPr>
        <p:spPr>
          <a:xfrm>
            <a:off x="204825" y="4874475"/>
            <a:ext cx="6213300" cy="19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3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​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33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Aggregate Functions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Aggregate functions are often used with: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6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21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GROUP</a:t>
            </a:r>
            <a:r>
              <a:rPr b="1" lang="en" sz="21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BY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clause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3"/>
          <p:cNvSpPr/>
          <p:nvPr/>
        </p:nvSpPr>
        <p:spPr>
          <a:xfrm>
            <a:off x="1352550" y="2307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3"/>
          <p:cNvSpPr/>
          <p:nvPr/>
        </p:nvSpPr>
        <p:spPr>
          <a:xfrm>
            <a:off x="1352550" y="3226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3"/>
          <p:cNvSpPr txBox="1"/>
          <p:nvPr>
            <p:ph idx="2" type="subTitle"/>
          </p:nvPr>
        </p:nvSpPr>
        <p:spPr>
          <a:xfrm>
            <a:off x="-12225" y="2309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21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HAVING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clause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63"/>
          <p:cNvSpPr txBox="1"/>
          <p:nvPr>
            <p:ph idx="3" type="subTitle"/>
          </p:nvPr>
        </p:nvSpPr>
        <p:spPr>
          <a:xfrm>
            <a:off x="0" y="32286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2100">
                <a:solidFill>
                  <a:schemeClr val="dk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SELECT</a:t>
            </a: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statement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4" name="Google Shape;1104;p6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6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303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6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2085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3" name="Google Shape;1113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114" name="Google Shape;1114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Subqueries</a:t>
            </a:r>
            <a:endParaRPr/>
          </a:p>
        </p:txBody>
      </p:sp>
      <p:sp>
        <p:nvSpPr>
          <p:cNvPr id="1125" name="Google Shape;1125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